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68" r:id="rId15"/>
    <p:sldId id="269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Краткая презентация образовательной программы МБДОУ № 102 для родителей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Целевые ориентиры образования в младенческом и раннем возрасте</a:t>
            </a:r>
            <a:br>
              <a:rPr lang="ru-RU" sz="4000" b="1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1">
              <a:buNone/>
            </a:pPr>
            <a:r>
              <a:rPr lang="ru-RU" sz="3300" dirty="0" smtClean="0"/>
              <a:t>1. Интересуется окружающими предметами и активно действует с ними;</a:t>
            </a:r>
          </a:p>
          <a:p>
            <a:pPr lvl="1">
              <a:buNone/>
            </a:pPr>
            <a:r>
              <a:rPr lang="ru-RU" sz="3300" dirty="0" smtClean="0"/>
              <a:t>эмоционально вовлечён в действия с игрушками и другими предметами, стремится </a:t>
            </a:r>
          </a:p>
          <a:p>
            <a:pPr lvl="1">
              <a:buNone/>
            </a:pPr>
            <a:r>
              <a:rPr lang="ru-RU" sz="3300" dirty="0" smtClean="0"/>
              <a:t>проявлять настойчивость в достижении результата своих действий.</a:t>
            </a:r>
          </a:p>
          <a:p>
            <a:pPr lvl="1">
              <a:buNone/>
            </a:pPr>
            <a:r>
              <a:rPr lang="ru-RU" sz="3300" dirty="0" smtClean="0"/>
              <a:t>2. Использует специфические, культурно фиксированные  предметные действия,</a:t>
            </a:r>
          </a:p>
          <a:p>
            <a:pPr lvl="1">
              <a:buNone/>
            </a:pPr>
            <a:r>
              <a:rPr lang="ru-RU" sz="3300" dirty="0" smtClean="0"/>
              <a:t> знает назначение бытовых предметов (ложки, расчёски, карандаша и пр.) и умеет </a:t>
            </a:r>
          </a:p>
          <a:p>
            <a:pPr lvl="1">
              <a:buNone/>
            </a:pPr>
            <a:r>
              <a:rPr lang="ru-RU" sz="3300" dirty="0" smtClean="0"/>
              <a:t>пользоваться ими. Владеет простейшими навыками самообслуживания; стремится проявлять самостоятельность в бытовом и игровом поведении.</a:t>
            </a:r>
          </a:p>
          <a:p>
            <a:pPr lvl="1">
              <a:buNone/>
            </a:pPr>
            <a:r>
              <a:rPr lang="ru-RU" sz="3300" dirty="0" smtClean="0"/>
              <a:t>3. Владеет активной и пассивной речью, включённой в общение; может обращаться</a:t>
            </a:r>
          </a:p>
          <a:p>
            <a:pPr lvl="1">
              <a:buNone/>
            </a:pPr>
            <a:r>
              <a:rPr lang="ru-RU" sz="3300" dirty="0" smtClean="0"/>
              <a:t>с вопросами и просьбами, понимает речь взрослых; знает названия окружающих </a:t>
            </a:r>
          </a:p>
          <a:p>
            <a:pPr lvl="1">
              <a:buNone/>
            </a:pPr>
            <a:r>
              <a:rPr lang="ru-RU" sz="3300" dirty="0" smtClean="0"/>
              <a:t>предметов и игрушек.</a:t>
            </a:r>
          </a:p>
          <a:p>
            <a:pPr lvl="1">
              <a:buNone/>
            </a:pPr>
            <a:r>
              <a:rPr lang="ru-RU" sz="3300" dirty="0" smtClean="0"/>
              <a:t>4. Стремится к общению с взрослыми и активно подражает им  в  движениях и</a:t>
            </a:r>
          </a:p>
          <a:p>
            <a:pPr lvl="1">
              <a:buNone/>
            </a:pPr>
            <a:r>
              <a:rPr lang="ru-RU" sz="3300" dirty="0" smtClean="0"/>
              <a:t> действиях; появляются игры, в которых ребёнок воспроизводит действия</a:t>
            </a:r>
            <a:r>
              <a:rPr lang="ru-RU" sz="3300" b="1" dirty="0" smtClean="0"/>
              <a:t> </a:t>
            </a:r>
            <a:r>
              <a:rPr lang="ru-RU" sz="3300" dirty="0" smtClean="0"/>
              <a:t>взрослого</a:t>
            </a:r>
          </a:p>
          <a:p>
            <a:pPr lvl="1">
              <a:buNone/>
            </a:pPr>
            <a:r>
              <a:rPr lang="ru-RU" sz="3300" dirty="0" smtClean="0"/>
              <a:t>5. Проявляет интерес к сверстникам; наблюдает за их действиями и подражает им.</a:t>
            </a:r>
          </a:p>
          <a:p>
            <a:pPr lvl="1">
              <a:buNone/>
            </a:pPr>
            <a:r>
              <a:rPr lang="ru-RU" sz="3300" dirty="0" smtClean="0"/>
              <a:t>6. Обладает интересом к стихам, песням и сказкам, рассматриванию картинок, </a:t>
            </a:r>
          </a:p>
          <a:p>
            <a:pPr lvl="1">
              <a:buNone/>
            </a:pPr>
            <a:r>
              <a:rPr lang="ru-RU" sz="3300" dirty="0" smtClean="0"/>
              <a:t>стремится двигаться под музыку; эмоционально  откликается на различные </a:t>
            </a:r>
          </a:p>
          <a:p>
            <a:pPr lvl="1">
              <a:buNone/>
            </a:pPr>
            <a:r>
              <a:rPr lang="ru-RU" sz="3300" dirty="0" smtClean="0"/>
              <a:t>произведения культуры и искусства.</a:t>
            </a:r>
          </a:p>
          <a:p>
            <a:pPr lvl="1">
              <a:buNone/>
            </a:pPr>
            <a:r>
              <a:rPr lang="ru-RU" sz="3300" dirty="0" smtClean="0"/>
              <a:t>7. У ребёнка развита крупная моторика; он стремится осваивать различные виды</a:t>
            </a:r>
          </a:p>
          <a:p>
            <a:pPr lvl="1">
              <a:buNone/>
            </a:pPr>
            <a:r>
              <a:rPr lang="ru-RU" sz="3300" dirty="0" smtClean="0"/>
              <a:t> движения (бег, лазанье, перешагивание и пр.)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Целевые ориентиры на этапе завершения дошкольного образования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Овладевает основными культурными способами деятельности, проявляет </a:t>
            </a:r>
          </a:p>
          <a:p>
            <a:pPr lvl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инициативу и самостоятельность в разных видах  деятельности, проявляет инициативу   самостоятельность в разных видах  деятельности –игре, общении, конструировании и др., способен выбирать себе  род занятий, участников по совместной  деятельности.</a:t>
            </a:r>
          </a:p>
          <a:p>
            <a:pPr lvl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Обладает установкой положительного отношения к миру, к разным видам труда,</a:t>
            </a:r>
          </a:p>
          <a:p>
            <a:pPr lvl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другим людям и самому себе, обладает чувством  собственного достоинства; </a:t>
            </a:r>
          </a:p>
          <a:p>
            <a:pPr lvl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активно взаимодействует со сверстниками и  взрослыми, участвует в совместных играх. </a:t>
            </a:r>
          </a:p>
          <a:p>
            <a:pPr lvl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Способен договариваться, учитывать интересы и чувства других, сопереживать </a:t>
            </a:r>
          </a:p>
          <a:p>
            <a:pPr lvl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неудачам и радоваться успехам других; адекватно проявляет свои  чувства, в том </a:t>
            </a:r>
          </a:p>
          <a:p>
            <a:pPr lvl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числе чувство веры в себя; старается разрешать конфликты.</a:t>
            </a:r>
          </a:p>
          <a:p>
            <a:pPr lvl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600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Обладает развитым воображением, которое реализуется в разных видах </a:t>
            </a:r>
          </a:p>
          <a:p>
            <a:pPr lvl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деятельности, и, прежде всего, в игре; владеет разными формами и видами игры,  различает условную и реальную ситуации,  умеет подчиняться разным правилам и социальным нормам.</a:t>
            </a:r>
          </a:p>
          <a:p>
            <a:pPr lvl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Достаточно хорошо владеет устной  речью, может выражать свои мысли и  желания, строит речевые высказывания в ситуации общения, может выделять звуки в словах, у ребёнка складываются </a:t>
            </a:r>
          </a:p>
          <a:p>
            <a:pPr lvl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предпосылки грамотности.</a:t>
            </a:r>
          </a:p>
          <a:p>
            <a:pPr lvl="0"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Целевые ориентиры на этапе завершения дошкольного образования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sz="2400" dirty="0" smtClean="0"/>
              <a:t>5. У ребёнка развита крупная и мелкая  моторика; он подвижен, вынослив, владеет  основными движениями, может  контролировать свои  движения и управлять ими.</a:t>
            </a:r>
          </a:p>
          <a:p>
            <a:pPr lvl="0">
              <a:buNone/>
            </a:pPr>
            <a:r>
              <a:rPr lang="ru-RU" sz="2400" dirty="0" smtClean="0"/>
              <a:t>6. Способен к волевым усилиям, может следовать социальным нормам поведения и правилам в разных видах деятельности, во  взаимоотношениях со взрослыми и сверстниками, может соблюдать правила  безопасного поведения и личной гигиены.</a:t>
            </a:r>
          </a:p>
          <a:p>
            <a:pPr lvl="0">
              <a:buNone/>
            </a:pPr>
            <a:r>
              <a:rPr lang="ru-RU" sz="2400" dirty="0" smtClean="0"/>
              <a:t>7.  Ребёнок проявляет любознательность:</a:t>
            </a:r>
          </a:p>
          <a:p>
            <a:r>
              <a:rPr lang="ru-RU" sz="2400" dirty="0" smtClean="0"/>
              <a:t>задаёт вопросы, интересуется причинно-следственными        связями;</a:t>
            </a:r>
          </a:p>
          <a:p>
            <a:r>
              <a:rPr lang="ru-RU" sz="2400" dirty="0" smtClean="0"/>
              <a:t>пытается самостоятельно придумывать        объяснения явлениям природы</a:t>
            </a:r>
          </a:p>
          <a:p>
            <a:r>
              <a:rPr lang="ru-RU" sz="2400" dirty="0" smtClean="0"/>
              <a:t>и поступкам людей;</a:t>
            </a:r>
          </a:p>
          <a:p>
            <a:r>
              <a:rPr lang="ru-RU" sz="2400" dirty="0" smtClean="0"/>
              <a:t>склонен наблюдать, экспериментировать; </a:t>
            </a:r>
          </a:p>
          <a:p>
            <a:r>
              <a:rPr lang="ru-RU" sz="2400" dirty="0" smtClean="0"/>
              <a:t>обладает начальными знаниями о себе, о природном        и социальном мире, в котором он живёт знаком с произведениями детской литературы;</a:t>
            </a:r>
          </a:p>
          <a:p>
            <a:r>
              <a:rPr lang="ru-RU" sz="2400" dirty="0" smtClean="0"/>
              <a:t>обладает элементарными представлениями из области живой  природы, естествознания, математики, истории и т. п.;</a:t>
            </a:r>
          </a:p>
          <a:p>
            <a:r>
              <a:rPr lang="ru-RU" sz="2400" dirty="0" smtClean="0"/>
              <a:t> способен к принятию собственных решений, опираясь на свои    знания и умения в различных видах деятельности.</a:t>
            </a:r>
          </a:p>
          <a:p>
            <a:pPr lvl="0">
              <a:buNone/>
            </a:pP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Установленные нормы непрерывной образовательной  деятельности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t">
              <a:buNone/>
            </a:pPr>
            <a:endParaRPr lang="ru-RU" sz="1100" b="1" dirty="0" smtClean="0"/>
          </a:p>
          <a:p>
            <a:pPr fontAlgn="t"/>
            <a:r>
              <a:rPr lang="ru-RU" sz="1400" b="1" i="1" dirty="0" smtClean="0"/>
              <a:t>1 младшая (2-3 года)</a:t>
            </a:r>
          </a:p>
          <a:p>
            <a:pPr fontAlgn="t">
              <a:buNone/>
            </a:pPr>
            <a:r>
              <a:rPr lang="ru-RU" sz="1400" dirty="0" smtClean="0"/>
              <a:t>9 образовательных ситуаций в неделю</a:t>
            </a:r>
            <a:endParaRPr lang="ru-RU" sz="1400" dirty="0" smtClean="0"/>
          </a:p>
          <a:p>
            <a:pPr fontAlgn="t">
              <a:buNone/>
            </a:pPr>
            <a:r>
              <a:rPr lang="ru-RU" sz="1400" dirty="0" smtClean="0"/>
              <a:t>10 </a:t>
            </a:r>
            <a:r>
              <a:rPr lang="ru-RU" sz="1400" dirty="0" smtClean="0"/>
              <a:t>мин- </a:t>
            </a:r>
            <a:r>
              <a:rPr lang="ru-RU" sz="1400" dirty="0" smtClean="0"/>
              <a:t>Длительность </a:t>
            </a:r>
            <a:r>
              <a:rPr lang="ru-RU" sz="1400" dirty="0" smtClean="0"/>
              <a:t>организованной образовательной деятельности</a:t>
            </a:r>
          </a:p>
          <a:p>
            <a:pPr fontAlgn="t"/>
            <a:r>
              <a:rPr lang="ru-RU" sz="1400" b="1" i="1" dirty="0" smtClean="0"/>
              <a:t>2 </a:t>
            </a:r>
            <a:r>
              <a:rPr lang="ru-RU" sz="1400" b="1" i="1" dirty="0" smtClean="0"/>
              <a:t>младшая (3-4 года)</a:t>
            </a:r>
          </a:p>
          <a:p>
            <a:pPr fontAlgn="t">
              <a:buNone/>
            </a:pPr>
            <a:r>
              <a:rPr lang="ru-RU" sz="1400" dirty="0" smtClean="0"/>
              <a:t>10 </a:t>
            </a:r>
            <a:r>
              <a:rPr lang="ru-RU" sz="1400" dirty="0" smtClean="0"/>
              <a:t>образовательных ситуаций в неделю</a:t>
            </a:r>
            <a:endParaRPr lang="ru-RU" sz="1400" dirty="0" smtClean="0"/>
          </a:p>
          <a:p>
            <a:pPr fontAlgn="t">
              <a:buNone/>
            </a:pPr>
            <a:r>
              <a:rPr lang="ru-RU" sz="1400" dirty="0" smtClean="0"/>
              <a:t>15 </a:t>
            </a:r>
            <a:r>
              <a:rPr lang="ru-RU" sz="1400" dirty="0" smtClean="0"/>
              <a:t>мин  -</a:t>
            </a:r>
            <a:r>
              <a:rPr lang="ru-RU" sz="1400" dirty="0" smtClean="0"/>
              <a:t>Длительность </a:t>
            </a:r>
            <a:r>
              <a:rPr lang="ru-RU" sz="1400" dirty="0" smtClean="0"/>
              <a:t>организованной образовательной деятельност</a:t>
            </a:r>
            <a:r>
              <a:rPr lang="ru-RU" sz="1400" b="1" dirty="0" smtClean="0"/>
              <a:t>и</a:t>
            </a:r>
          </a:p>
          <a:p>
            <a:pPr fontAlgn="t"/>
            <a:r>
              <a:rPr lang="ru-RU" sz="1400" b="1" i="1" dirty="0" smtClean="0"/>
              <a:t>Средняя </a:t>
            </a:r>
            <a:r>
              <a:rPr lang="ru-RU" sz="1400" b="1" i="1" dirty="0" smtClean="0"/>
              <a:t>(4-5 лет)</a:t>
            </a:r>
          </a:p>
          <a:p>
            <a:pPr fontAlgn="t">
              <a:buNone/>
            </a:pPr>
            <a:r>
              <a:rPr lang="ru-RU" sz="1400" dirty="0" smtClean="0"/>
              <a:t>11 </a:t>
            </a:r>
            <a:r>
              <a:rPr lang="ru-RU" sz="1400" dirty="0" smtClean="0"/>
              <a:t>образовательных ситуаций в неделю</a:t>
            </a:r>
            <a:endParaRPr lang="ru-RU" sz="1400" dirty="0" smtClean="0"/>
          </a:p>
          <a:p>
            <a:pPr fontAlgn="t">
              <a:buNone/>
            </a:pPr>
            <a:r>
              <a:rPr lang="ru-RU" sz="1400" dirty="0" smtClean="0"/>
              <a:t>20 </a:t>
            </a:r>
            <a:r>
              <a:rPr lang="ru-RU" sz="1400" dirty="0" smtClean="0"/>
              <a:t>мин- </a:t>
            </a:r>
            <a:r>
              <a:rPr lang="ru-RU" sz="1400" dirty="0" smtClean="0"/>
              <a:t> Длительность </a:t>
            </a:r>
            <a:r>
              <a:rPr lang="ru-RU" sz="1400" dirty="0" smtClean="0"/>
              <a:t>организованной образовательной деятельност</a:t>
            </a:r>
            <a:r>
              <a:rPr lang="ru-RU" sz="1400" b="1" dirty="0" smtClean="0"/>
              <a:t>и</a:t>
            </a:r>
            <a:endParaRPr lang="ru-RU" sz="1400" dirty="0" smtClean="0"/>
          </a:p>
          <a:p>
            <a:pPr fontAlgn="t"/>
            <a:r>
              <a:rPr lang="ru-RU" sz="1400" b="1" i="1" dirty="0" smtClean="0"/>
              <a:t>Старшая (5-6 лет)</a:t>
            </a:r>
          </a:p>
          <a:p>
            <a:pPr fontAlgn="t">
              <a:buNone/>
            </a:pPr>
            <a:r>
              <a:rPr lang="ru-RU" sz="1400" dirty="0" smtClean="0"/>
              <a:t>13 – 14</a:t>
            </a:r>
            <a:r>
              <a:rPr lang="ru-RU" sz="1400" dirty="0" smtClean="0"/>
              <a:t>* образовательных ситуаций в неделю</a:t>
            </a:r>
            <a:endParaRPr lang="ru-RU" sz="1400" dirty="0" smtClean="0"/>
          </a:p>
          <a:p>
            <a:pPr fontAlgn="t">
              <a:buNone/>
            </a:pPr>
            <a:r>
              <a:rPr lang="ru-RU" sz="1400" dirty="0" smtClean="0"/>
              <a:t>25 </a:t>
            </a:r>
            <a:r>
              <a:rPr lang="ru-RU" sz="1400" dirty="0" smtClean="0"/>
              <a:t>мин- Длительность организованной образовательной деятельност</a:t>
            </a:r>
            <a:r>
              <a:rPr lang="ru-RU" sz="1400" b="1" dirty="0" smtClean="0"/>
              <a:t>и</a:t>
            </a:r>
            <a:endParaRPr lang="ru-RU" sz="1400" dirty="0" smtClean="0"/>
          </a:p>
          <a:p>
            <a:pPr fontAlgn="t"/>
            <a:r>
              <a:rPr lang="ru-RU" sz="1400" b="1" i="1" dirty="0" smtClean="0"/>
              <a:t>Подготовительная (с 6 лет до прекращения образовательных отношений)</a:t>
            </a:r>
          </a:p>
          <a:p>
            <a:pPr fontAlgn="t">
              <a:buNone/>
            </a:pPr>
            <a:r>
              <a:rPr lang="ru-RU" sz="1400" dirty="0" smtClean="0"/>
              <a:t>15 </a:t>
            </a:r>
            <a:r>
              <a:rPr lang="ru-RU" sz="1400" dirty="0" smtClean="0"/>
              <a:t>образовательных </a:t>
            </a:r>
            <a:r>
              <a:rPr lang="ru-RU" sz="1400" dirty="0" smtClean="0"/>
              <a:t>ситуаций в неделю</a:t>
            </a:r>
            <a:endParaRPr lang="ru-RU" sz="1400" dirty="0" smtClean="0"/>
          </a:p>
          <a:p>
            <a:pPr fontAlgn="t">
              <a:buNone/>
            </a:pPr>
            <a:r>
              <a:rPr lang="ru-RU" sz="1400" dirty="0" smtClean="0"/>
              <a:t>25 </a:t>
            </a:r>
            <a:r>
              <a:rPr lang="ru-RU" sz="1400" dirty="0" smtClean="0"/>
              <a:t>мин- Длительность организованной образовательной деятельност</a:t>
            </a:r>
            <a:r>
              <a:rPr lang="ru-RU" sz="1400" b="1" dirty="0" smtClean="0"/>
              <a:t>и</a:t>
            </a:r>
            <a:endParaRPr lang="ru-RU" sz="1400" dirty="0" smtClean="0"/>
          </a:p>
          <a:p>
            <a:pPr fontAlgn="t"/>
            <a:endParaRPr lang="ru-RU" sz="1400" dirty="0" smtClean="0"/>
          </a:p>
          <a:p>
            <a:pPr fontAlgn="t"/>
            <a:r>
              <a:rPr lang="ru-RU" sz="1400" dirty="0" smtClean="0"/>
              <a:t>Условные обозначения: * количество занятий в неделю зависит от </a:t>
            </a:r>
            <a:r>
              <a:rPr lang="ru-RU" sz="1400" dirty="0" smtClean="0"/>
              <a:t>вида группы.</a:t>
            </a:r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Направление коррекционной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сентябре 2014 года в ДОУ открыта первая  группа комбинированной направленности  для детей с тяжелыми нарушениями речи, в сентябре 2015 г- открыта вторая комбинированная группа.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929190" y="5072074"/>
            <a:ext cx="350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/>
              <a:t> 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Содержание </a:t>
            </a:r>
            <a:r>
              <a:rPr lang="ru-RU" smtClean="0"/>
              <a:t>коррекционной работы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Овладение детьми конструктивными способами и средствами взаимодействия с окружающими людьми через решение следующих задач:</a:t>
            </a:r>
          </a:p>
          <a:p>
            <a:pPr lvl="0"/>
            <a:r>
              <a:rPr lang="ru-RU" dirty="0" smtClean="0"/>
              <a:t>развитие свободного общения с взрослыми людьми и детьми;</a:t>
            </a:r>
          </a:p>
          <a:p>
            <a:pPr lvl="0"/>
            <a:r>
              <a:rPr lang="ru-RU" dirty="0" smtClean="0"/>
              <a:t>развитие всех компонентов устной речи детей:</a:t>
            </a:r>
          </a:p>
          <a:p>
            <a:r>
              <a:rPr lang="ru-RU" dirty="0" smtClean="0"/>
              <a:t>- развитие понимания речи, воспитание умения наблюдать и осмысливать предметы и явления окружающей действительности, что дает возможность уточнить и расширить запас конкретных представлений ребенка, формирование практических навыков словообразования и словоизменения, умение употреблять простые и распространенные предложения;</a:t>
            </a:r>
          </a:p>
          <a:p>
            <a:r>
              <a:rPr lang="ru-RU" dirty="0" smtClean="0"/>
              <a:t>- формирование правильного звукопроизношения, 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- формирование правильного звукопроизношения, развитие фонематического слуха и восприятия, закрепление навыков произнесения слов различной </a:t>
            </a:r>
            <a:r>
              <a:rPr lang="ru-RU" dirty="0" err="1" smtClean="0"/>
              <a:t>звуко-слоговой</a:t>
            </a:r>
            <a:r>
              <a:rPr lang="ru-RU" dirty="0" smtClean="0"/>
              <a:t> структуры, контроль за внятностью и выразительностью речи; усвоение элементарных навыков звукового анализа и синтеза;</a:t>
            </a:r>
          </a:p>
          <a:p>
            <a:r>
              <a:rPr lang="ru-RU" dirty="0" smtClean="0"/>
              <a:t>- обучение детей самостоятельному высказыванию. На основе сформированных навыков использования различных типов предложений у детей вырабатывается умение передавать впечатления об увиденном, о событиях окружающей действительности, в логической последовательности пересказать содержание сюжетных картин и их серий, составлять рассказы-описания.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71670" y="2285992"/>
            <a:ext cx="51435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i="1" dirty="0" smtClean="0">
                <a:solidFill>
                  <a:srgbClr val="C00000"/>
                </a:solidFill>
              </a:rPr>
              <a:t>Спасибо за внимание!</a:t>
            </a:r>
            <a:endParaRPr lang="ru-RU" sz="80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>Обучение и воспитание детей ведётся по программам: </a:t>
            </a:r>
            <a:r>
              <a:rPr lang="ru-RU" sz="2700" dirty="0" smtClean="0">
                <a:solidFill>
                  <a:srgbClr val="C00000"/>
                </a:solidFill>
              </a:rPr>
              <a:t/>
            </a:r>
            <a:br>
              <a:rPr lang="ru-RU" sz="2700" dirty="0" smtClean="0">
                <a:solidFill>
                  <a:srgbClr val="C00000"/>
                </a:solidFill>
              </a:rPr>
            </a:br>
            <a:r>
              <a:rPr lang="ru-RU" sz="2700" dirty="0" smtClean="0">
                <a:solidFill>
                  <a:srgbClr val="C00000"/>
                </a:solidFill>
              </a:rPr>
              <a:t>1.«Детство» Т.И. Бабаевой, А.Г. Гогоберидзе, З.А. Михайловой.</a:t>
            </a:r>
            <a:br>
              <a:rPr lang="ru-RU" sz="2700" dirty="0" smtClean="0">
                <a:solidFill>
                  <a:srgbClr val="C00000"/>
                </a:solidFill>
              </a:rPr>
            </a:br>
            <a:r>
              <a:rPr lang="ru-RU" sz="2700" dirty="0" smtClean="0">
                <a:solidFill>
                  <a:srgbClr val="C00000"/>
                </a:solidFill>
              </a:rPr>
              <a:t>2. «От рождения до школы» Н.Е. </a:t>
            </a:r>
            <a:r>
              <a:rPr lang="ru-RU" sz="2700" dirty="0" err="1" smtClean="0">
                <a:solidFill>
                  <a:srgbClr val="C00000"/>
                </a:solidFill>
              </a:rPr>
              <a:t>Веракса</a:t>
            </a:r>
            <a:r>
              <a:rPr lang="ru-RU" sz="2700" dirty="0" smtClean="0">
                <a:solidFill>
                  <a:srgbClr val="C00000"/>
                </a:solidFill>
              </a:rPr>
              <a:t>, Т.С. Комаровой, М.А. Васильевой.</a:t>
            </a:r>
            <a:r>
              <a:rPr lang="ru-RU" i="1" dirty="0" smtClean="0">
                <a:solidFill>
                  <a:srgbClr val="C00000"/>
                </a:solidFill>
              </a:rPr>
              <a:t/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Образовательная программа ДОУ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dirty="0" smtClean="0"/>
          </a:p>
          <a:p>
            <a:pPr algn="ctr"/>
            <a:endParaRPr lang="ru-RU" sz="4800" dirty="0" smtClean="0"/>
          </a:p>
          <a:p>
            <a:pPr algn="ctr"/>
            <a:r>
              <a:rPr lang="ru-RU" sz="4800" dirty="0" smtClean="0"/>
              <a:t>Обязательная часть- 60 %</a:t>
            </a:r>
          </a:p>
          <a:p>
            <a:pPr algn="ctr"/>
            <a:r>
              <a:rPr lang="ru-RU" sz="4800" dirty="0" smtClean="0"/>
              <a:t>Вариативная часть- 40%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Образовательные области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Autofit/>
          </a:bodyPr>
          <a:lstStyle/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None/>
            </a:pPr>
            <a:r>
              <a:rPr lang="ru-RU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None/>
            </a:pPr>
            <a:r>
              <a:rPr lang="ru-RU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</a:t>
            </a:r>
            <a:r>
              <a:rPr lang="ru-RU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pPr marL="0" indent="0">
              <a:buNone/>
            </a:pPr>
            <a:endParaRPr lang="ru-RU" sz="1400" dirty="0" smtClean="0"/>
          </a:p>
          <a:p>
            <a:pPr lvl="0">
              <a:buNone/>
            </a:pPr>
            <a:r>
              <a:rPr lang="ru-RU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Речевое развитие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Образовательные области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None/>
            </a:pPr>
            <a:r>
              <a:rPr lang="ru-RU" sz="3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 </a:t>
            </a:r>
            <a:r>
              <a:rPr lang="ru-RU" sz="3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None/>
            </a:pPr>
            <a:r>
              <a:rPr lang="ru-RU" sz="3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Физическое развитие </a:t>
            </a:r>
            <a:r>
              <a:rPr lang="ru-RU" sz="3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sz="3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3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указанных образовательных областей зависит от возрастных и индивидуальных особенностей детей, определяется целями и задачами Программы и реализуется в различных видах деятельности (общении, игре, познавательно-исследовательской деятельности).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00034" y="2000240"/>
            <a:ext cx="3857652" cy="38576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285852" y="2500306"/>
            <a:ext cx="250033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Требования к  условиям реализации программы</a:t>
            </a:r>
            <a:endParaRPr lang="ru-RU" sz="3200" dirty="0"/>
          </a:p>
        </p:txBody>
      </p:sp>
      <p:sp>
        <p:nvSpPr>
          <p:cNvPr id="8" name="Овал 7"/>
          <p:cNvSpPr/>
          <p:nvPr/>
        </p:nvSpPr>
        <p:spPr>
          <a:xfrm>
            <a:off x="4786314" y="2143116"/>
            <a:ext cx="3857652" cy="37862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643570" y="2643182"/>
            <a:ext cx="24288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Требования  к результатам освоения программы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реализации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3200" b="1" u="sng" dirty="0" smtClean="0"/>
              <a:t>Психолого-педагогические </a:t>
            </a:r>
          </a:p>
          <a:p>
            <a:pPr>
              <a:spcBef>
                <a:spcPts val="0"/>
              </a:spcBef>
              <a:buNone/>
            </a:pPr>
            <a:r>
              <a:rPr lang="ru-RU" sz="3200" b="1" u="sng" dirty="0" smtClean="0"/>
              <a:t>условия реализации</a:t>
            </a:r>
          </a:p>
          <a:p>
            <a:pPr>
              <a:spcBef>
                <a:spcPts val="0"/>
              </a:spcBef>
              <a:buNone/>
            </a:pPr>
            <a:r>
              <a:rPr lang="ru-RU" sz="3200" b="1" u="sng" dirty="0" smtClean="0"/>
              <a:t>Программы: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1) уважение взрослых к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человеческому достоинству детей,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 формирование и поддержка их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положительной самооценки,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 уверенности в собственных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возможностях и способностях;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2) использование в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 образовательной деятельности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 форм и методов работы с детьми,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 соответствующих их возрастным и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 индивидуальным особенностям;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3) построение образовательной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деятельности на основе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взаимодействия  взрослых с детьми,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ориентированного на интересы и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возможности каждого ребёнка и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учитывающего социальную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ситуацию его развития;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4) поддержка взрослыми положительного,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доброжелательного отношения детей друг к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другу и взаимодействия детей друг с другом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 в разных видах деятельности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5) поддержка инициативы и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 самостоятельности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детей в  специфических для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них видах деятельности;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6) возможность выбора детьми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 материалов, видов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активности, участников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совместной деятельности и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общения;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7) защита детей от всех форм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 физического и психического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 насилия;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8) поддержка родителей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(законных представителей) в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 воспитании детей, охране и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укреплении их здоровья,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 вовлечение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семей непосредственно в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dirty="0" smtClean="0"/>
              <a:t>образовательную деятельность.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реализации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6200" b="1" u="sng" dirty="0" smtClean="0"/>
              <a:t>Развивающая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6200" b="1" u="sng" dirty="0" smtClean="0"/>
              <a:t>предметно-пространственная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6200" b="1" u="sng" dirty="0" smtClean="0"/>
              <a:t> среда: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6200" dirty="0" smtClean="0"/>
              <a:t>1) обеспечивает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6200" dirty="0" smtClean="0"/>
              <a:t>возможность общения и совместной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6200" dirty="0" smtClean="0"/>
              <a:t>деятельности детей (в том числе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6200" dirty="0" smtClean="0"/>
              <a:t>детей разного возраста) и взрослых,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6200" dirty="0" smtClean="0"/>
              <a:t>двигательной  активности детей, а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6200" dirty="0" smtClean="0"/>
              <a:t>также возможности для уединения;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6200" dirty="0" smtClean="0"/>
              <a:t>2) обеспечивает учёт национально-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6200" dirty="0" smtClean="0"/>
              <a:t>культурных, климатических условий;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6200" dirty="0" smtClean="0"/>
              <a:t>3) насыщенность среды 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6200" dirty="0" smtClean="0"/>
              <a:t>соответствует возрастным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6200" dirty="0" smtClean="0"/>
              <a:t>возможностям детей и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6200" dirty="0" smtClean="0"/>
              <a:t>содержанию Программы;</a:t>
            </a:r>
          </a:p>
          <a:p>
            <a:pPr marL="514350" indent="-514350">
              <a:spcBef>
                <a:spcPts val="0"/>
              </a:spcBef>
              <a:buAutoNum type="arabicParenR"/>
            </a:pPr>
            <a:endParaRPr lang="ru-RU" sz="5500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800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5600" dirty="0" smtClean="0"/>
              <a:t>4)</a:t>
            </a:r>
            <a:r>
              <a:rPr lang="ru-RU" sz="5600" dirty="0" err="1" smtClean="0"/>
              <a:t>Трансформируемость</a:t>
            </a:r>
            <a:r>
              <a:rPr lang="ru-RU" sz="5600" dirty="0" smtClean="0"/>
              <a:t> пространства </a:t>
            </a:r>
            <a:r>
              <a:rPr lang="ru-RU" sz="4800" dirty="0" smtClean="0"/>
              <a:t>(</a:t>
            </a:r>
            <a:r>
              <a:rPr lang="ru-RU" sz="5600" dirty="0" smtClean="0"/>
              <a:t>возможность изменений предметно-</a:t>
            </a:r>
          </a:p>
          <a:p>
            <a:pPr>
              <a:spcBef>
                <a:spcPts val="0"/>
              </a:spcBef>
              <a:buNone/>
            </a:pPr>
            <a:r>
              <a:rPr lang="ru-RU" sz="5600" dirty="0" smtClean="0"/>
              <a:t>пространственной среды в зависимости(возможность изменений предметно-</a:t>
            </a:r>
          </a:p>
          <a:p>
            <a:pPr>
              <a:spcBef>
                <a:spcPts val="0"/>
              </a:spcBef>
              <a:buNone/>
            </a:pPr>
            <a:r>
              <a:rPr lang="ru-RU" sz="5600" dirty="0" smtClean="0"/>
              <a:t>пространственной среды в зависимости </a:t>
            </a:r>
          </a:p>
          <a:p>
            <a:pPr>
              <a:spcBef>
                <a:spcPts val="0"/>
              </a:spcBef>
              <a:buNone/>
            </a:pPr>
            <a:r>
              <a:rPr lang="ru-RU" sz="5600" dirty="0" smtClean="0"/>
              <a:t>от образовательной  ситуации, от </a:t>
            </a:r>
          </a:p>
          <a:p>
            <a:pPr>
              <a:spcBef>
                <a:spcPts val="0"/>
              </a:spcBef>
              <a:buNone/>
            </a:pPr>
            <a:r>
              <a:rPr lang="ru-RU" sz="5600" dirty="0" smtClean="0"/>
              <a:t>меняющихся интересов и  возможностей </a:t>
            </a:r>
          </a:p>
          <a:p>
            <a:pPr>
              <a:spcBef>
                <a:spcPts val="0"/>
              </a:spcBef>
              <a:buNone/>
            </a:pPr>
            <a:r>
              <a:rPr lang="ru-RU" sz="5600" dirty="0" smtClean="0"/>
              <a:t>детей);</a:t>
            </a:r>
          </a:p>
          <a:p>
            <a:pPr>
              <a:spcBef>
                <a:spcPts val="0"/>
              </a:spcBef>
              <a:buNone/>
            </a:pPr>
            <a:r>
              <a:rPr lang="ru-RU" sz="5600" dirty="0" smtClean="0"/>
              <a:t>5) </a:t>
            </a:r>
            <a:r>
              <a:rPr lang="ru-RU" sz="5600" dirty="0" err="1" smtClean="0"/>
              <a:t>полифункциональность</a:t>
            </a:r>
            <a:r>
              <a:rPr lang="ru-RU" sz="5600" dirty="0" smtClean="0"/>
              <a:t>  материалов;</a:t>
            </a:r>
          </a:p>
          <a:p>
            <a:pPr>
              <a:spcBef>
                <a:spcPts val="0"/>
              </a:spcBef>
              <a:buNone/>
            </a:pPr>
            <a:r>
              <a:rPr lang="ru-RU" sz="5600" dirty="0" smtClean="0"/>
              <a:t>6) вариативность среды (наличие различных </a:t>
            </a:r>
          </a:p>
          <a:p>
            <a:pPr>
              <a:spcBef>
                <a:spcPts val="0"/>
              </a:spcBef>
              <a:buNone/>
            </a:pPr>
            <a:r>
              <a:rPr lang="ru-RU" sz="5600" dirty="0" smtClean="0"/>
              <a:t>пространств: для игры, конструирования, </a:t>
            </a:r>
          </a:p>
          <a:p>
            <a:pPr>
              <a:spcBef>
                <a:spcPts val="0"/>
              </a:spcBef>
              <a:buNone/>
            </a:pPr>
            <a:r>
              <a:rPr lang="ru-RU" sz="5600" dirty="0" smtClean="0"/>
              <a:t>уединения и др. и  разнообразие материалов);</a:t>
            </a:r>
          </a:p>
          <a:p>
            <a:pPr>
              <a:spcBef>
                <a:spcPts val="0"/>
              </a:spcBef>
              <a:buNone/>
            </a:pPr>
            <a:r>
              <a:rPr lang="ru-RU" sz="5600" dirty="0" smtClean="0"/>
              <a:t>7) доступность среды;</a:t>
            </a:r>
          </a:p>
          <a:p>
            <a:pPr>
              <a:spcBef>
                <a:spcPts val="0"/>
              </a:spcBef>
              <a:buNone/>
            </a:pPr>
            <a:r>
              <a:rPr lang="ru-RU" sz="5600" dirty="0" smtClean="0"/>
              <a:t>8) безопасность предметно-пространственной </a:t>
            </a:r>
          </a:p>
          <a:p>
            <a:pPr>
              <a:spcBef>
                <a:spcPts val="0"/>
              </a:spcBef>
              <a:buNone/>
            </a:pPr>
            <a:r>
              <a:rPr lang="ru-RU" sz="5600" dirty="0" smtClean="0"/>
              <a:t>среды: соответствие всех её элементов</a:t>
            </a:r>
          </a:p>
          <a:p>
            <a:pPr>
              <a:spcBef>
                <a:spcPts val="0"/>
              </a:spcBef>
              <a:buNone/>
            </a:pPr>
            <a:r>
              <a:rPr lang="ru-RU" sz="5600" dirty="0" smtClean="0"/>
              <a:t>требованиям по обеспечению надёжности и </a:t>
            </a:r>
          </a:p>
          <a:p>
            <a:pPr>
              <a:spcBef>
                <a:spcPts val="0"/>
              </a:spcBef>
              <a:buNone/>
            </a:pPr>
            <a:r>
              <a:rPr lang="ru-RU" sz="5600" dirty="0" smtClean="0"/>
              <a:t>безопасности их использования;</a:t>
            </a:r>
          </a:p>
          <a:p>
            <a:pPr>
              <a:spcBef>
                <a:spcPts val="0"/>
              </a:spcBef>
              <a:buNone/>
            </a:pPr>
            <a:r>
              <a:rPr lang="ru-RU" sz="5600" dirty="0" smtClean="0"/>
              <a:t>9) организация самостоятельно определяет </a:t>
            </a:r>
          </a:p>
          <a:p>
            <a:pPr>
              <a:spcBef>
                <a:spcPts val="0"/>
              </a:spcBef>
              <a:buNone/>
            </a:pPr>
            <a:r>
              <a:rPr lang="ru-RU" sz="5600" dirty="0" smtClean="0"/>
              <a:t>средства обучения, в том числе технические, </a:t>
            </a:r>
          </a:p>
          <a:p>
            <a:pPr>
              <a:spcBef>
                <a:spcPts val="0"/>
              </a:spcBef>
              <a:buNone/>
            </a:pPr>
            <a:r>
              <a:rPr lang="ru-RU" sz="5600" dirty="0" smtClean="0"/>
              <a:t>соответствующие материалы (в том числе </a:t>
            </a:r>
          </a:p>
          <a:p>
            <a:pPr>
              <a:spcBef>
                <a:spcPts val="0"/>
              </a:spcBef>
              <a:buNone/>
            </a:pPr>
            <a:r>
              <a:rPr lang="ru-RU" sz="5600" dirty="0" smtClean="0"/>
              <a:t>расходные), игровое, спортивное,  </a:t>
            </a:r>
          </a:p>
          <a:p>
            <a:pPr>
              <a:spcBef>
                <a:spcPts val="0"/>
              </a:spcBef>
              <a:buNone/>
            </a:pPr>
            <a:r>
              <a:rPr lang="ru-RU" sz="5600" dirty="0" smtClean="0"/>
              <a:t>оздоровительное оборудование, инвентарь,</a:t>
            </a:r>
          </a:p>
          <a:p>
            <a:pPr>
              <a:spcBef>
                <a:spcPts val="0"/>
              </a:spcBef>
              <a:buNone/>
            </a:pPr>
            <a:r>
              <a:rPr lang="ru-RU" sz="5600" dirty="0" smtClean="0"/>
              <a:t> необходимые для реализации Программы.</a:t>
            </a:r>
          </a:p>
          <a:p>
            <a:pPr>
              <a:spcBef>
                <a:spcPts val="0"/>
              </a:spcBef>
              <a:buNone/>
            </a:pPr>
            <a:endParaRPr lang="ru-RU" sz="5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реализации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u="sng" dirty="0" smtClean="0"/>
              <a:t>Кадровые: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педагоги с высшей квалификационной категорией – </a:t>
            </a:r>
            <a:r>
              <a:rPr lang="ru-RU" b="1" dirty="0" smtClean="0"/>
              <a:t>72 </a:t>
            </a:r>
            <a:r>
              <a:rPr lang="ru-RU" b="1" dirty="0" smtClean="0"/>
              <a:t>%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педагоги первой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квалификационной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категории </a:t>
            </a:r>
            <a:r>
              <a:rPr lang="ru-RU" b="1" dirty="0" smtClean="0"/>
              <a:t>– </a:t>
            </a:r>
            <a:r>
              <a:rPr lang="ru-RU" b="1" dirty="0" smtClean="0"/>
              <a:t>17%;</a:t>
            </a:r>
            <a:endParaRPr lang="ru-RU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Наличие специалистов: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старший воспитатель;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учитель-логопед;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музыкальный руководитель.</a:t>
            </a:r>
          </a:p>
          <a:p>
            <a:endParaRPr lang="ru-RU" b="1" u="sng" dirty="0" smtClean="0"/>
          </a:p>
          <a:p>
            <a:r>
              <a:rPr lang="ru-RU" b="1" u="sng" dirty="0" smtClean="0"/>
              <a:t>Финансовые: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 smtClean="0">
                <a:cs typeface="Times New Roman" panose="02020603050405020304" pitchFamily="18" charset="0"/>
              </a:rPr>
              <a:t> 1) обеспечивают возможность   выполнения требований Стандарта;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 smtClean="0">
                <a:cs typeface="Times New Roman" panose="02020603050405020304" pitchFamily="18" charset="0"/>
              </a:rPr>
              <a:t>2) гарантируют получение общедоступного и бесплатного дошкольного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 smtClean="0">
                <a:cs typeface="Times New Roman" panose="02020603050405020304" pitchFamily="18" charset="0"/>
              </a:rPr>
              <a:t>образования за счет средств бюджетов бюджетной системы РФ в муниципальных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 smtClean="0">
                <a:cs typeface="Times New Roman" panose="02020603050405020304" pitchFamily="18" charset="0"/>
              </a:rPr>
              <a:t>Организациях осуществляется на основе нормативов, определяемых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dirty="0" smtClean="0">
                <a:cs typeface="Times New Roman" panose="02020603050405020304" pitchFamily="18" charset="0"/>
              </a:rPr>
              <a:t>органами государственной власти субъектов РФ.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u="sng" dirty="0" smtClean="0"/>
              <a:t>Материально-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u="sng" dirty="0" smtClean="0"/>
              <a:t>технические: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1) соответствуют санитарно-эпидемиологическим правилам и нормативам, правилам пожарной безопасности, возрастным и индивидуальным особенностям развития детей;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dirty="0" smtClean="0"/>
              <a:t>2) </a:t>
            </a:r>
            <a:r>
              <a:rPr lang="ru-RU" altLang="ru-RU" dirty="0" smtClean="0">
                <a:cs typeface="Times New Roman" panose="02020603050405020304" pitchFamily="18" charset="0"/>
              </a:rPr>
              <a:t>каждая группа имеет пространственную среду, оборудование, учебные комплекты  в соответствии с возрастом детей.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освоения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Целевые ориентиры дошкольного образования определяются независимо от форм реализации Программы, а также от её характера, особенностей развития детей и Организации, реализующей Программу.</a:t>
            </a:r>
          </a:p>
          <a:p>
            <a:r>
              <a:rPr lang="ru-RU" dirty="0" smtClean="0"/>
              <a:t>Целевые ориентиры не подлежат непосредственной оценке и не являются основанием для их формального сравнения с реальными достижениями детей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1893</Words>
  <Application>Microsoft Office PowerPoint</Application>
  <PresentationFormat>Экран (4:3)</PresentationFormat>
  <Paragraphs>199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Краткая презентация образовательной программы МБДОУ № 102 для родителей</vt:lpstr>
      <vt:lpstr>  Обучение и воспитание детей ведётся по программам:  1.«Детство» Т.И. Бабаевой, А.Г. Гогоберидзе, З.А. Михайловой. 2. «От рождения до школы» Н.Е. Веракса, Т.С. Комаровой, М.А. Васильевой.  Образовательная программа ДОУ</vt:lpstr>
      <vt:lpstr>Образовательные области</vt:lpstr>
      <vt:lpstr>Образовательные области</vt:lpstr>
      <vt:lpstr>  Содержание указанных образовательных областей зависит от возрастных и индивидуальных особенностей детей, определяется целями и задачами Программы и реализуется в различных видах деятельности (общении, игре, познавательно-исследовательской деятельности). </vt:lpstr>
      <vt:lpstr>Условия реализации программы</vt:lpstr>
      <vt:lpstr>Условия реализации программы</vt:lpstr>
      <vt:lpstr>Условия реализации программы</vt:lpstr>
      <vt:lpstr>Результаты освоения Программы</vt:lpstr>
      <vt:lpstr> Целевые ориентиры образования в младенческом и раннем возрасте </vt:lpstr>
      <vt:lpstr>Целевые ориентиры на этапе завершения дошкольного образования</vt:lpstr>
      <vt:lpstr>Целевые ориентиры на этапе завершения дошкольного образования</vt:lpstr>
      <vt:lpstr>Установленные нормы непрерывной образовательной  деятельности</vt:lpstr>
      <vt:lpstr>Направление коррекционной работы</vt:lpstr>
      <vt:lpstr>Содержание коррекционной работы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образовательной программы МБДОУ № 102 для родителей</dc:title>
  <cp:lastModifiedBy>User</cp:lastModifiedBy>
  <cp:revision>41</cp:revision>
  <dcterms:modified xsi:type="dcterms:W3CDTF">2016-06-06T05:07:45Z</dcterms:modified>
</cp:coreProperties>
</file>